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6" r:id="rId24"/>
    <p:sldId id="279" r:id="rId25"/>
    <p:sldId id="280" r:id="rId26"/>
    <p:sldId id="281" r:id="rId27"/>
    <p:sldId id="282" r:id="rId28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D49"/>
    <a:srgbClr val="37B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60" autoAdjust="0"/>
    <p:restoredTop sz="94660"/>
  </p:normalViewPr>
  <p:slideViewPr>
    <p:cSldViewPr snapToGrid="0">
      <p:cViewPr>
        <p:scale>
          <a:sx n="75" d="100"/>
          <a:sy n="75" d="100"/>
        </p:scale>
        <p:origin x="-4068" y="-2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-18033"/>
          <a:ext cx="3735940" cy="2528385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33530" y="105393"/>
        <a:ext cx="3489088" cy="2281533"/>
      </dsp:txXfrm>
    </dsp:sp>
    <dsp:sp modelId="{DF04A0FF-E624-431F-939F-1202DCA0BFDC}">
      <dsp:nvSpPr>
        <dsp:cNvPr id="0" name=""/>
        <dsp:cNvSpPr/>
      </dsp:nvSpPr>
      <dsp:spPr>
        <a:xfrm>
          <a:off x="4875958" y="134577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3019442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37985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8033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73665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92208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51272" y="1284178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694293" y="9834445"/>
              </a:moveTo>
              <a:arcTo wR="5720190" hR="5720190" stAng="2759562" swAng="141449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72360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90903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28355" y="11118481"/>
              </a:moveTo>
              <a:arcTo wR="5720190" hR="5720190" stAng="655878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61226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30807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9207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3010617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22/07/2019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22/07/2019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22/07/2019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22/07/2019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22/07/2019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22/07/2019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22/07/2019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22/07/2019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22/07/2019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22/07/2019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22/07/2019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22/07/2019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3273090" y="8320952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 2.9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QtQuick.Controls 2.2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QtQuick.Window 2.3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QtQml.Models 2.1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"qml"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id:mainsc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Screen.height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qsTr("Virtual Laboratory")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id:welcome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MainLab{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id:mainLab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8929405" y="1002175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Welcome 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481623" y="8600522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481623" y="954886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8929405" y="1051412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     Main Lab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96D0A6-3A16-4740-90E1-846F1E6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0" y="1095827"/>
            <a:ext cx="24389556" cy="137191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F2ECD5-1B67-48F8-B96A-58610E733E18}"/>
              </a:ext>
            </a:extLst>
          </p:cNvPr>
          <p:cNvSpPr txBox="1"/>
          <p:nvPr/>
        </p:nvSpPr>
        <p:spPr>
          <a:xfrm>
            <a:off x="6276606" y="309612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Revolución (1R)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A61F8-331A-4A1D-89D9-C8BB48D7CAC8}"/>
              </a:ext>
            </a:extLst>
          </p:cNvPr>
          <p:cNvSpPr txBox="1"/>
          <p:nvPr/>
        </p:nvSpPr>
        <p:spPr>
          <a:xfrm>
            <a:off x="6228480" y="6629400"/>
            <a:ext cx="35060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Traslación (1T)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D8E56-DF09-4731-9DF0-4B5D3F94D260}"/>
              </a:ext>
            </a:extLst>
          </p:cNvPr>
          <p:cNvSpPr txBox="1"/>
          <p:nvPr/>
        </p:nvSpPr>
        <p:spPr>
          <a:xfrm>
            <a:off x="6323730" y="1009871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Tornillo (1R/T)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C3CF3-226A-4AE4-ADF3-C59CB3A80F04}"/>
              </a:ext>
            </a:extLst>
          </p:cNvPr>
          <p:cNvSpPr txBox="1"/>
          <p:nvPr/>
        </p:nvSpPr>
        <p:spPr>
          <a:xfrm>
            <a:off x="10306050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inferior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512558-E3FD-4749-B7DA-DC14E93E2941}"/>
              </a:ext>
            </a:extLst>
          </p:cNvPr>
          <p:cNvSpPr txBox="1"/>
          <p:nvPr/>
        </p:nvSpPr>
        <p:spPr>
          <a:xfrm>
            <a:off x="19055443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A2E373-587B-4ED4-A376-A96D15170193}"/>
              </a:ext>
            </a:extLst>
          </p:cNvPr>
          <p:cNvSpPr txBox="1"/>
          <p:nvPr/>
        </p:nvSpPr>
        <p:spPr>
          <a:xfrm>
            <a:off x="24539800" y="3096126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Esférico (3R)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26F593-5C1E-43D6-9EF1-83AF16793041}"/>
              </a:ext>
            </a:extLst>
          </p:cNvPr>
          <p:cNvSpPr txBox="1"/>
          <p:nvPr/>
        </p:nvSpPr>
        <p:spPr>
          <a:xfrm>
            <a:off x="24539800" y="6629399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Planar (2T, 1R)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D633D8-3385-4ABC-822A-0D444639021B}"/>
              </a:ext>
            </a:extLst>
          </p:cNvPr>
          <p:cNvSpPr txBox="1"/>
          <p:nvPr/>
        </p:nvSpPr>
        <p:spPr>
          <a:xfrm>
            <a:off x="24264258" y="9937345"/>
            <a:ext cx="4560256" cy="1077218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Cilíndrico (1T, 1R)</a:t>
            </a:r>
          </a:p>
          <a:p>
            <a:endParaRPr lang="es-NI" sz="32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AC1E60-14A3-452D-8EA4-7CF54E010491}"/>
              </a:ext>
            </a:extLst>
          </p:cNvPr>
          <p:cNvSpPr txBox="1"/>
          <p:nvPr/>
        </p:nvSpPr>
        <p:spPr>
          <a:xfrm>
            <a:off x="11447746" y="13226611"/>
            <a:ext cx="10431179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R = Rotación, T = Traslación</a:t>
            </a:r>
          </a:p>
          <a:p>
            <a:pPr algn="ctr"/>
            <a:endParaRPr lang="es-NI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281E0D-2364-44F5-96CB-DB848A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7" y="5451475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164347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B6F1B83-9D42-418C-A342-0687EB961F8A}"/>
              </a:ext>
            </a:extLst>
          </p:cNvPr>
          <p:cNvPicPr/>
          <p:nvPr/>
        </p:nvPicPr>
        <p:blipFill rotWithShape="1">
          <a:blip r:embed="rId2"/>
          <a:srcRect l="13628" t="30400"/>
          <a:stretch/>
        </p:blipFill>
        <p:spPr>
          <a:xfrm>
            <a:off x="16651705" y="6720384"/>
            <a:ext cx="4738687" cy="10284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E46CC0-A5D5-48D4-B78F-746A12E09E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21242" y="6720384"/>
            <a:ext cx="4524375" cy="9715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D65C2B0-C09C-4F80-9D65-4C38616E4C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15155" y="7691934"/>
            <a:ext cx="4536550" cy="362923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8BA1F8D-32CD-496D-9C63-5AD148B839F1}"/>
              </a:ext>
            </a:extLst>
          </p:cNvPr>
          <p:cNvCxnSpPr>
            <a:cxnSpLocks/>
          </p:cNvCxnSpPr>
          <p:nvPr/>
        </p:nvCxnSpPr>
        <p:spPr>
          <a:xfrm>
            <a:off x="16645616" y="6720384"/>
            <a:ext cx="0" cy="4637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10020299" y="7099313"/>
            <a:ext cx="1848442" cy="862103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8796"/>
              <a:gd name="adj6" fmla="val 244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URDF1 de 3Cm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10020299" y="8576274"/>
            <a:ext cx="1848441" cy="1182562"/>
          </a:xfrm>
          <a:prstGeom prst="borderCallout2">
            <a:avLst>
              <a:gd name="adj1" fmla="val 8443"/>
              <a:gd name="adj2" fmla="val 100517"/>
              <a:gd name="adj3" fmla="val 6928"/>
              <a:gd name="adj4" fmla="val 169165"/>
              <a:gd name="adj5" fmla="val -19651"/>
              <a:gd name="adj6" fmla="val 2232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1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CAF17C1-55A0-49DE-B0D4-FE878FBE3C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645616" y="7717603"/>
            <a:ext cx="4738687" cy="3603570"/>
          </a:xfrm>
          <a:prstGeom prst="rect">
            <a:avLst/>
          </a:prstGeom>
          <a:ln w="38100">
            <a:noFill/>
          </a:ln>
        </p:spPr>
      </p:pic>
      <p:sp>
        <p:nvSpPr>
          <p:cNvPr id="23" name="Abrir llave 22">
            <a:extLst>
              <a:ext uri="{FF2B5EF4-FFF2-40B4-BE49-F238E27FC236}">
                <a16:creationId xmlns:a16="http://schemas.microsoft.com/office/drawing/2014/main" id="{F548439A-E64A-4801-B256-3D8A4B596717}"/>
              </a:ext>
            </a:extLst>
          </p:cNvPr>
          <p:cNvSpPr/>
          <p:nvPr/>
        </p:nvSpPr>
        <p:spPr>
          <a:xfrm rot="5400000">
            <a:off x="16236413" y="5482722"/>
            <a:ext cx="609564" cy="191335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35B7A0-3A92-4EA9-9F8E-869F468FFE9C}"/>
              </a:ext>
            </a:extLst>
          </p:cNvPr>
          <p:cNvSpPr/>
          <p:nvPr/>
        </p:nvSpPr>
        <p:spPr>
          <a:xfrm>
            <a:off x="15195341" y="5772629"/>
            <a:ext cx="2691708" cy="50409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Script URDF</a:t>
            </a:r>
            <a:endParaRPr lang="es-ES" sz="2400" b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630717" y="7099313"/>
            <a:ext cx="1800783" cy="862103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69717"/>
              <a:gd name="adj6" fmla="val -906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URDF2 de 9Cm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1630717" y="8548278"/>
            <a:ext cx="1800783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8952"/>
              <a:gd name="adj6" fmla="val -1503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2</a:t>
            </a:r>
          </a:p>
        </p:txBody>
      </p:sp>
    </p:spTree>
    <p:extLst>
      <p:ext uri="{BB962C8B-B14F-4D97-AF65-F5344CB8AC3E}">
        <p14:creationId xmlns:p14="http://schemas.microsoft.com/office/powerpoint/2010/main" val="19321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97271-91B3-46A3-BCE9-24AA44FA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81" y="5451474"/>
            <a:ext cx="8086725" cy="56483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8186230" y="4901505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909066" y="7256257"/>
            <a:ext cx="2419037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Plugins</a:t>
            </a:r>
            <a:r>
              <a:rPr lang="es-NI" sz="2000" b="1" dirty="0">
                <a:solidFill>
                  <a:prstClr val="black"/>
                </a:solidFill>
              </a:rPr>
              <a:t> para diversas aplicaciones de Robótica Móvil y Serie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742727" y="5531645"/>
            <a:ext cx="2253612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Herramientas de Vistas del Panel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19916522" y="7710055"/>
            <a:ext cx="2100933" cy="926428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lanzado desde línea de comandos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19891638" y="9694950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1073"/>
              <a:gd name="adj6" fmla="val -10858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 Reconfigurables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8028429" y="9917237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66306"/>
              <a:gd name="adj6" fmla="val 20774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sincronización del Server ROS</a:t>
            </a:r>
          </a:p>
        </p:txBody>
      </p:sp>
    </p:spTree>
    <p:extLst>
      <p:ext uri="{BB962C8B-B14F-4D97-AF65-F5344CB8AC3E}">
        <p14:creationId xmlns:p14="http://schemas.microsoft.com/office/powerpoint/2010/main" val="183142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2D8D3C1-19E7-4CCC-AD14-A81CFFB9D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17717" y="6822778"/>
            <a:ext cx="11374772" cy="31627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771495" y="6565080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84715" y="8230919"/>
            <a:ext cx="2528653" cy="1182562"/>
          </a:xfrm>
          <a:prstGeom prst="borderCallout2">
            <a:avLst>
              <a:gd name="adj1" fmla="val 96619"/>
              <a:gd name="adj2" fmla="val 99781"/>
              <a:gd name="adj3" fmla="val 95976"/>
              <a:gd name="adj4" fmla="val 125896"/>
              <a:gd name="adj5" fmla="val 52247"/>
              <a:gd name="adj6" fmla="val 1417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Conecta Widgets </a:t>
            </a:r>
            <a:r>
              <a:rPr lang="es-NI" sz="2000" b="1" dirty="0" err="1">
                <a:solidFill>
                  <a:prstClr val="black"/>
                </a:solidFill>
              </a:rPr>
              <a:t>Checkbox</a:t>
            </a:r>
            <a:r>
              <a:rPr lang="es-NI" sz="2000" b="1" dirty="0">
                <a:solidFill>
                  <a:prstClr val="black"/>
                </a:solidFill>
              </a:rPr>
              <a:t> con una señal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896837" y="6811839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Función de Mostrar Robot </a:t>
            </a:r>
            <a:r>
              <a:rPr lang="es-NI" sz="2000" b="1" dirty="0" err="1">
                <a:solidFill>
                  <a:prstClr val="black"/>
                </a:solidFill>
              </a:rPr>
              <a:t>Kuka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1918608" y="8338850"/>
            <a:ext cx="2100933" cy="921568"/>
          </a:xfrm>
          <a:prstGeom prst="borderCallout2">
            <a:avLst>
              <a:gd name="adj1" fmla="val 98881"/>
              <a:gd name="adj2" fmla="val -545"/>
              <a:gd name="adj3" fmla="val 98717"/>
              <a:gd name="adj4" fmla="val -100466"/>
              <a:gd name="adj5" fmla="val 41273"/>
              <a:gd name="adj6" fmla="val -2114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Señales del widget para ejecutar Slot</a:t>
            </a:r>
          </a:p>
        </p:txBody>
      </p:sp>
    </p:spTree>
    <p:extLst>
      <p:ext uri="{BB962C8B-B14F-4D97-AF65-F5344CB8AC3E}">
        <p14:creationId xmlns:p14="http://schemas.microsoft.com/office/powerpoint/2010/main" val="3984969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628B6B-453B-425A-ADE6-A837F63AB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r="43020" b="81664"/>
          <a:stretch/>
        </p:blipFill>
        <p:spPr>
          <a:xfrm>
            <a:off x="11753459" y="7156288"/>
            <a:ext cx="7164128" cy="1182562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74696" y="7071768"/>
            <a:ext cx="2141874" cy="1182561"/>
          </a:xfrm>
          <a:prstGeom prst="borderCallout2">
            <a:avLst>
              <a:gd name="adj1" fmla="val 96619"/>
              <a:gd name="adj2" fmla="val 99781"/>
              <a:gd name="adj3" fmla="val 97565"/>
              <a:gd name="adj4" fmla="val 140074"/>
              <a:gd name="adj5" fmla="val 84631"/>
              <a:gd name="adj6" fmla="val 15761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Palabras reservadas (</a:t>
            </a:r>
            <a:r>
              <a:rPr lang="es-NI" sz="2000" b="1" dirty="0" err="1">
                <a:solidFill>
                  <a:prstClr val="black"/>
                </a:solidFill>
              </a:rPr>
              <a:t>HighLight</a:t>
            </a:r>
            <a:r>
              <a:rPr lang="es-NI" sz="2000" b="1" dirty="0">
                <a:solidFill>
                  <a:prstClr val="black"/>
                </a:solidFill>
              </a:rPr>
              <a:t>)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Robot, link…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198607" y="7408540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 de edición del URDF</a:t>
            </a:r>
          </a:p>
        </p:txBody>
      </p:sp>
    </p:spTree>
    <p:extLst>
      <p:ext uri="{BB962C8B-B14F-4D97-AF65-F5344CB8AC3E}">
        <p14:creationId xmlns:p14="http://schemas.microsoft.com/office/powerpoint/2010/main" val="2672434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C5BE711-3EC7-4D68-ACE3-90B635218C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92012" y="7264486"/>
            <a:ext cx="3724275" cy="12096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28124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61710"/>
              <a:gd name="adj6" fmla="val 1239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agregadas al panel 3D de </a:t>
            </a:r>
            <a:r>
              <a:rPr lang="es-NI" sz="1400" b="1" dirty="0" err="1">
                <a:solidFill>
                  <a:prstClr val="black"/>
                </a:solidFill>
              </a:rPr>
              <a:t>RViz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125827" y="6916091"/>
            <a:ext cx="1209674" cy="799159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55927"/>
              <a:gd name="adj5" fmla="val 66528"/>
              <a:gd name="adj6" fmla="val -148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Creación de Puntero de la Clase </a:t>
            </a:r>
            <a:r>
              <a:rPr lang="es-NI" sz="1200" b="1" dirty="0" err="1">
                <a:solidFill>
                  <a:prstClr val="black"/>
                </a:solidFill>
              </a:rPr>
              <a:t>ToolManager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661750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5441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969831" y="6666495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56542"/>
              <a:gd name="adj6" fmla="val 1182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Visualización del Robot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237156" y="6660902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117381"/>
              <a:gd name="adj6" fmla="val -388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Interacción con el ambiente 3D</a:t>
            </a: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1937370" y="7042775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A2675-B3C9-4A34-815E-2B19F23A3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3"/>
          <a:stretch/>
        </p:blipFill>
        <p:spPr>
          <a:xfrm>
            <a:off x="14286682" y="6974513"/>
            <a:ext cx="1991812" cy="12121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00B51D-7F43-46B4-AE77-A0DA7703F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473" y="7060482"/>
            <a:ext cx="1981477" cy="11241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4CC4F1-EABF-4F65-B809-B3AEC503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/>
          <a:stretch/>
        </p:blipFill>
        <p:spPr>
          <a:xfrm>
            <a:off x="11656907" y="6352884"/>
            <a:ext cx="5014086" cy="616035"/>
          </a:xfrm>
          <a:prstGeom prst="rect">
            <a:avLst/>
          </a:prstGeom>
        </p:spPr>
      </p:pic>
      <p:sp>
        <p:nvSpPr>
          <p:cNvPr id="12" name="Abrir llave 11">
            <a:extLst>
              <a:ext uri="{FF2B5EF4-FFF2-40B4-BE49-F238E27FC236}">
                <a16:creationId xmlns:a16="http://schemas.microsoft.com/office/drawing/2014/main" id="{1B24198F-CCD5-4222-A0D2-4EE3128609AD}"/>
              </a:ext>
            </a:extLst>
          </p:cNvPr>
          <p:cNvSpPr/>
          <p:nvPr/>
        </p:nvSpPr>
        <p:spPr>
          <a:xfrm rot="10800000">
            <a:off x="16353599" y="7007561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29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38F75DD-1832-45C2-9FBF-41E243A77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5" t="9480" r="12680" b="21359"/>
          <a:stretch/>
        </p:blipFill>
        <p:spPr>
          <a:xfrm>
            <a:off x="11390378" y="5736374"/>
            <a:ext cx="4878322" cy="46903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506A6C-29DD-4917-99BA-FF119290A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8356" r="14430" b="21418"/>
          <a:stretch/>
        </p:blipFill>
        <p:spPr>
          <a:xfrm>
            <a:off x="16165578" y="5664199"/>
            <a:ext cx="4418013" cy="47625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0702807" y="9192617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41101"/>
              <a:gd name="adj6" fmla="val -5836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con Espacio de trabajo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084131" y="6897388"/>
            <a:ext cx="1554349" cy="616035"/>
          </a:xfrm>
          <a:prstGeom prst="borderCallout2">
            <a:avLst>
              <a:gd name="adj1" fmla="val 47141"/>
              <a:gd name="adj2" fmla="val 99781"/>
              <a:gd name="adj3" fmla="val 48894"/>
              <a:gd name="adj4" fmla="val 138803"/>
              <a:gd name="adj5" fmla="val 117372"/>
              <a:gd name="adj6" fmla="val 1647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Sin espacio de Trabajo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C02B9B7-0E20-4160-B90E-C042B7AD3667}"/>
              </a:ext>
            </a:extLst>
          </p:cNvPr>
          <p:cNvCxnSpPr>
            <a:cxnSpLocks/>
          </p:cNvCxnSpPr>
          <p:nvPr/>
        </p:nvCxnSpPr>
        <p:spPr>
          <a:xfrm flipV="1">
            <a:off x="16190978" y="5736374"/>
            <a:ext cx="0" cy="46903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012DDBD3-B46A-4385-A676-A8EB0D86A742}"/>
              </a:ext>
            </a:extLst>
          </p:cNvPr>
          <p:cNvSpPr/>
          <p:nvPr/>
        </p:nvSpPr>
        <p:spPr>
          <a:xfrm>
            <a:off x="20795798" y="5664199"/>
            <a:ext cx="1431843" cy="799159"/>
          </a:xfrm>
          <a:prstGeom prst="borderCallout2">
            <a:avLst>
              <a:gd name="adj1" fmla="val 61671"/>
              <a:gd name="adj2" fmla="val -1605"/>
              <a:gd name="adj3" fmla="val 62150"/>
              <a:gd name="adj4" fmla="val -27671"/>
              <a:gd name="adj5" fmla="val 33155"/>
              <a:gd name="adj6" fmla="val -10182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Activación del Plugin dentro del LVR</a:t>
            </a:r>
          </a:p>
        </p:txBody>
      </p:sp>
    </p:spTree>
    <p:extLst>
      <p:ext uri="{BB962C8B-B14F-4D97-AF65-F5344CB8AC3E}">
        <p14:creationId xmlns:p14="http://schemas.microsoft.com/office/powerpoint/2010/main" val="2399350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372993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2291</TotalTime>
  <Words>558</Words>
  <Application>Microsoft Office PowerPoint</Application>
  <PresentationFormat>Personalizado</PresentationFormat>
  <Paragraphs>159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71</cp:revision>
  <dcterms:created xsi:type="dcterms:W3CDTF">2019-01-20T17:33:17Z</dcterms:created>
  <dcterms:modified xsi:type="dcterms:W3CDTF">2019-07-23T04:37:09Z</dcterms:modified>
</cp:coreProperties>
</file>